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71" r:id="rId5"/>
    <p:sldId id="268" r:id="rId6"/>
    <p:sldId id="281" r:id="rId7"/>
    <p:sldId id="274" r:id="rId8"/>
    <p:sldId id="280" r:id="rId9"/>
    <p:sldId id="276" r:id="rId10"/>
    <p:sldId id="269" r:id="rId11"/>
    <p:sldId id="279" r:id="rId12"/>
    <p:sldId id="277" r:id="rId13"/>
    <p:sldId id="283" r:id="rId14"/>
    <p:sldId id="289" r:id="rId15"/>
    <p:sldId id="257" r:id="rId16"/>
    <p:sldId id="258" r:id="rId17"/>
    <p:sldId id="259" r:id="rId18"/>
    <p:sldId id="285" r:id="rId19"/>
    <p:sldId id="286" r:id="rId20"/>
    <p:sldId id="287" r:id="rId21"/>
    <p:sldId id="284" r:id="rId22"/>
    <p:sldId id="275" r:id="rId23"/>
    <p:sldId id="270" r:id="rId24"/>
    <p:sldId id="272" r:id="rId25"/>
    <p:sldId id="273" r:id="rId26"/>
    <p:sldId id="288" r:id="rId27"/>
    <p:sldId id="278" r:id="rId28"/>
    <p:sldId id="290" r:id="rId29"/>
  </p:sldIdLst>
  <p:sldSz cx="12192000" cy="6858000"/>
  <p:notesSz cx="6858000" cy="914400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4CE9B-BFEE-48CF-98B3-2795A2416BC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D806B-A183-4798-963C-F91CF762276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/>
              <a:t>Click to edit Master subtitle style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D66F00-CB95-4CFF-A2CA-CE7511B576C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001340-61CB-493D-9EED-50724E3DE494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61528-593A-42C1-8A94-1C146CB8DB2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00DA6-56F8-40B7-9E8F-44D2BEC018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44D0B38-F772-4EBD-A8B4-4870E35CDF18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60202734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9A4786-FEFD-4869-916C-9FD64C10548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56FB95-2E98-49C8-BBDC-62739090C5B4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3DEBA3-08FC-43C6-A36F-F13DC736171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1DE359D-40E9-4E36-87A4-AF1D0CA8C98F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626CFE-C7F3-406C-9540-CDC43E32537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F4EF5B-4535-490E-95A5-326605607E0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B349F4-8677-4D8A-8AAF-15802916FDCD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165929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9E0C17-2B0D-4BCF-B279-B2B1F81C641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B96B5F-48D0-4FDE-9C4C-31496C3AF61C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2D663-42F2-4011-86C9-346C5013687D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B8116EC-A085-4A39-B1D1-D2EEDAE108E2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256E4-632F-4DC8-A8A5-AD6649BB4FD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C2BE26-4435-41A1-8B4D-6D1C6EEFCC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EA66E96-E1D8-45EB-980E-48CC5F2BC3F8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54003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C1C46-7CB8-4CCD-ABAC-FDA6166D8BE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54574-2BC1-4F34-9BB9-B3717099EEF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76C69-10C6-49DB-9B1C-FFE191B91F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B3FF42-4997-4774-ACC9-2158B4FF03DB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117EC5-FE4E-408C-BC6C-16D120F0AAB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8C243-786E-4CED-B1E6-6B0AC4F57B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6B73F1-61C6-443E-AADE-CCB10B032571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9391123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5B69-FD44-4ED6-B59E-AA7AAA010B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D0D0E-4F69-420A-86A3-7A97EAB525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67E3B7-0BA4-4E20-B4B1-BD03F8D70F5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7559AF-5C5C-4B3B-A0D4-7EC6E3EC3E4E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51394-7653-43B3-AF82-5782295BAC4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28EDF0-8C5C-44D1-AD24-F513E17807D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AF576E-311E-4EF0-BCBE-E0372C510A2A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02720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DD8136-BB20-4978-9A9C-0F446E9295A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E5ED7-55AE-4D37-B10A-C0D1EDC82CC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BD26D6-673C-4838-9AAE-5E4E865B585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E5C773-1E24-455E-84C4-11F125C16DC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1F154E-E370-45DA-8104-7F0ABED850A8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E2622-E747-4544-AA13-52F58C53210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53F32-E309-4F24-B173-FE72F24EE8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A27271A-5032-45BE-B203-405A04FB2532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1302032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4D4A-8F2A-478B-B73E-A21B87D8232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85BD1D-117E-4DB5-850B-97D7C223E2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C868EF-8667-483C-B09C-D4E67483E23D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26B4EF-D7D7-45BA-B455-DDE005705A9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266FCE-3CA6-42C3-9297-19901660593A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73ACA-7FB3-4552-9C51-506C9141B48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E0D794-54B7-483C-9D60-A36FD91CF30B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54B558-686D-4605-8A28-3DDC0A0A149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B247AC-95B3-434C-A123-BACEFEED6FB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649FC6-7E4D-495A-9577-68EBE7F2A0F3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0718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EA79B-F6B1-4DDF-A286-3D0E400D1CE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48DC0A-46B2-4588-81DE-79CFE4C4098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B9D6A8-C6D2-4E0F-B27A-96DABC3D494C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93EF9-6ACE-4744-A15B-E7C057A5F9F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8D0A10-0F22-4CFE-8BC6-91396EFAC7A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AA9C808-E724-4FC3-B8CB-A4A534B2DE75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671529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C3C672-9190-45E9-BC67-14BAF76314E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618F08-3EF6-439A-8B2C-133873515703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499A9B-6BCA-4C94-BE14-D8039BD4E6D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3ECBD-C352-4828-8B7B-F63BBD843D6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495B3D4-3835-48CA-9D96-3A3ACA285683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3898465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6F67-1552-4BDF-91AF-3D011E5EB60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4A657-C293-4DEF-A390-0234D2E5C00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00A138-823F-4A40-98F7-7A3CD508896A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7803D-68D6-4C06-B2D7-7F96C1CB3BA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0B33253-10CA-4DD9-8C9F-9DC3E522F8C3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8AD7C-4DD8-40BA-B70D-CC3504DAB94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86C7AF-33DF-4BD5-A5F9-2A125413AE2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E1CC13-F594-4A0D-A8C8-34A16047334A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919850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66BE8-0919-415D-A526-256ABF7C93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5A443B-775D-4C89-9CB0-893A7F710742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lang="sl-SI" sz="3200"/>
            </a:lvl1pPr>
          </a:lstStyle>
          <a:p>
            <a:pPr lvl="0"/>
            <a:endParaRPr lang="sl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638B4C-5163-4530-A44C-CFDA02C46CF3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68AD7C-3A7B-45A0-917F-C0FEBB2C77D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5966134-1D20-43F2-B380-815B60C206F4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86237-E871-4358-890F-455C7F6C1FF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sl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986FC2-4456-40BA-990E-02C91DA1116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FF97FA-9032-4ADA-B3EE-2ECCF027A3C5}" type="slidenum">
              <a:t>‹#›</a:t>
            </a:fld>
            <a:endParaRPr lang="sl-SI"/>
          </a:p>
        </p:txBody>
      </p:sp>
    </p:spTree>
    <p:extLst>
      <p:ext uri="{BB962C8B-B14F-4D97-AF65-F5344CB8AC3E}">
        <p14:creationId xmlns:p14="http://schemas.microsoft.com/office/powerpoint/2010/main" val="2100346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08E2EC-30F0-48D9-AB3D-F235330ACA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  <a:endParaRPr lang="sl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9482AC-BEA7-4333-863C-7EECBDC31AC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l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D09994-6169-48BB-AD01-F5826851CB82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386B5AE8-A978-4F87-9920-21A6F5709A37}" type="datetime1">
              <a:rPr lang="sl-SI"/>
              <a:pPr lvl="0"/>
              <a:t>14.2.2021</a:t>
            </a:fld>
            <a:endParaRPr lang="sl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DFA85-08B1-419F-BC0A-961215647D5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sl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D0CBC7-319B-4918-8D15-F83DC1C9EB8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sl-SI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E27E22FA-69DF-4E78-B93E-87E51DC7106C}" type="slidenum">
              <a:t>‹#›</a:t>
            </a:fld>
            <a:endParaRPr lang="sl-S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en-US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en-US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lio.rokus-klett.si/?credit=GEO9DZ&amp;pages=10-11" TargetMode="External"/><Relationship Id="rId2" Type="http://schemas.openxmlformats.org/officeDocument/2006/relationships/hyperlink" Target="https://folio.rokus-klett.si/?credit=GEO9UC&amp;pages=14-15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7752B-7479-47DC-B643-66533A411646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sl-SI" b="1" dirty="0"/>
              <a:t>POVRŠJE SLOVENIJE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2A6BAD-00E2-4E91-A1AD-210D5C87BD7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sl-SI" dirty="0"/>
              <a:t>sile oblikovanja površja, geološki razvoj, površinske oblike</a:t>
            </a:r>
          </a:p>
          <a:p>
            <a:r>
              <a:rPr lang="sl-SI" dirty="0"/>
              <a:t>U str. 18-24, DZ vaji 6, 9; </a:t>
            </a:r>
            <a:r>
              <a:rPr lang="sl-SI" dirty="0" err="1"/>
              <a:t>egradivo</a:t>
            </a:r>
            <a:endParaRPr lang="sl-SI" dirty="0"/>
          </a:p>
          <a:p>
            <a:r>
              <a:rPr lang="sl-SI" dirty="0"/>
              <a:t>PREPIŠITE, KAR JE V KREPKEM TISKU. </a:t>
            </a:r>
            <a:r>
              <a:rPr lang="sl-SI"/>
              <a:t>OSTALO PREBERITE IN POZORNO PREGLEJTE SLIKOVNO GRADIVO.</a:t>
            </a:r>
            <a:endParaRPr lang="sl-SI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C0F366-7575-4B39-89A2-F610A76B030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2D8DF-831A-4A2B-8853-3A2C3013B817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sl-SI" dirty="0"/>
              <a:t>kakršnokoli </a:t>
            </a:r>
            <a:r>
              <a:rPr lang="sl-SI" b="1" dirty="0"/>
              <a:t>drobljenje, brušenje in odnašanje kamnin imenujemo EROZIJA</a:t>
            </a:r>
          </a:p>
          <a:p>
            <a:pPr lvl="0">
              <a:lnSpc>
                <a:spcPct val="80000"/>
              </a:lnSpc>
            </a:pPr>
            <a:r>
              <a:rPr lang="sl-SI" b="1" dirty="0"/>
              <a:t>povzročajo jo lahko reke, morje ob obalah, veter najpogosteje v puščavah, ledeniki</a:t>
            </a:r>
          </a:p>
          <a:p>
            <a:pPr lvl="0">
              <a:lnSpc>
                <a:spcPct val="80000"/>
              </a:lnSpc>
            </a:pPr>
            <a:r>
              <a:rPr lang="sl-SI" b="1" dirty="0"/>
              <a:t>odneseno gradivo se ob zmanjšanju moči naštetih dejavnikov nekje drugje začne odlagati </a:t>
            </a:r>
            <a:r>
              <a:rPr lang="sl-SI" dirty="0"/>
              <a:t>(npr. rečni bregovi, uravnane morske obale…)</a:t>
            </a:r>
          </a:p>
          <a:p>
            <a:pPr lvl="0">
              <a:lnSpc>
                <a:spcPct val="80000"/>
              </a:lnSpc>
            </a:pPr>
            <a:r>
              <a:rPr lang="sl-SI" dirty="0"/>
              <a:t>to imenujemo </a:t>
            </a:r>
            <a:r>
              <a:rPr lang="sl-SI" b="1" dirty="0"/>
              <a:t>AKUMULACIJA</a:t>
            </a:r>
          </a:p>
          <a:p>
            <a:pPr lvl="0">
              <a:lnSpc>
                <a:spcPct val="80000"/>
              </a:lnSpc>
            </a:pPr>
            <a:endParaRPr lang="sl-SI" dirty="0"/>
          </a:p>
          <a:p>
            <a:pPr lvl="0">
              <a:lnSpc>
                <a:spcPct val="80000"/>
              </a:lnSpc>
            </a:pPr>
            <a:r>
              <a:rPr lang="sl-SI" b="1" dirty="0"/>
              <a:t>Delovanje notranjih in zunanjih sil je na zemeljskem površjem ves čas v ravnotežju oz. sočasno.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72F3B-78F6-4199-8EC2-BF250BB2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gubanju gorovij (delovanje notranjih sil) sledi zniževanje gorovij (delovanje zunanjih sil oz. erozija)</a:t>
            </a:r>
            <a:br>
              <a:rPr lang="sl-SI" sz="1400" dirty="0"/>
            </a:br>
            <a:r>
              <a:rPr lang="sl-SI" sz="1400" dirty="0"/>
              <a:t>smer delovanja zunanjih sil oz. erozije v gorah in nastanek dolin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A18AF3-0A18-4B09-8694-2837949F8F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1901952"/>
            <a:ext cx="5748528" cy="2965612"/>
          </a:xfr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B7E9F5B0-300F-4490-AA8D-DE36AB90A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855" y="1901952"/>
            <a:ext cx="3465947" cy="305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3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D3A21-629D-4E37-A39E-C0B6477BF5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Strunjanski klifi: primer erozije morja in plaža pod njimi (primer akumulacije morja)</a:t>
            </a:r>
            <a:br>
              <a:rPr lang="sl-SI" sz="1400" dirty="0"/>
            </a:br>
            <a:r>
              <a:rPr lang="sl-SI" sz="1400" dirty="0"/>
              <a:t>skica delovanja morske erozije in akumulacije</a:t>
            </a:r>
          </a:p>
        </p:txBody>
      </p:sp>
      <p:pic>
        <p:nvPicPr>
          <p:cNvPr id="5" name="Content Placeholder 4" descr="A picture containing water, sky, outdoor, mountain&#10;&#10;Description automatically generated">
            <a:extLst>
              <a:ext uri="{FF2B5EF4-FFF2-40B4-BE49-F238E27FC236}">
                <a16:creationId xmlns:a16="http://schemas.microsoft.com/office/drawing/2014/main" id="{C5D69533-B99B-4540-98BB-977DFFE05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74" y="2040959"/>
            <a:ext cx="3889951" cy="2646135"/>
          </a:xfr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94CDA90-AF7D-4D79-B822-B54807486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673" y="2040959"/>
            <a:ext cx="3889952" cy="2646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689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6D0DC1-FFD8-47B3-BE63-BBE7797FD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primer akumulacije reke (odlaganje peska in proda ob Soči) in primer rečne erozije (korita)</a:t>
            </a:r>
            <a:br>
              <a:rPr lang="sl-SI" sz="1400" dirty="0"/>
            </a:br>
            <a:r>
              <a:rPr lang="sl-SI" sz="1400" dirty="0"/>
              <a:t>primer erozije v gorah (odnašanje razpadle kamnine po pobočjih navzdol)</a:t>
            </a:r>
          </a:p>
        </p:txBody>
      </p:sp>
      <p:pic>
        <p:nvPicPr>
          <p:cNvPr id="5" name="Content Placeholder 4" descr="A picture containing outdoor, grass, mountain, nature&#10;&#10;Description automatically generated">
            <a:extLst>
              <a:ext uri="{FF2B5EF4-FFF2-40B4-BE49-F238E27FC236}">
                <a16:creationId xmlns:a16="http://schemas.microsoft.com/office/drawing/2014/main" id="{2979372A-E13D-4D8B-8B61-0FA0B294C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6" y="2350469"/>
            <a:ext cx="2884059" cy="3505570"/>
          </a:xfrm>
        </p:spPr>
      </p:pic>
      <p:pic>
        <p:nvPicPr>
          <p:cNvPr id="6" name="Picture 5" descr="A picture containing outdoor, snow, mountain, nature&#10;&#10;Description automatically generated">
            <a:extLst>
              <a:ext uri="{FF2B5EF4-FFF2-40B4-BE49-F238E27FC236}">
                <a16:creationId xmlns:a16="http://schemas.microsoft.com/office/drawing/2014/main" id="{B69E0683-B016-496F-ACB3-D89A7C03D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109" y="2350469"/>
            <a:ext cx="3807694" cy="3505570"/>
          </a:xfrm>
          <a:prstGeom prst="rect">
            <a:avLst/>
          </a:prstGeom>
        </p:spPr>
      </p:pic>
      <p:pic>
        <p:nvPicPr>
          <p:cNvPr id="7" name="Content Placeholder 4" descr="A picture containing rock, outdoor, nature, rocky&#10;&#10;Description automatically generated">
            <a:extLst>
              <a:ext uri="{FF2B5EF4-FFF2-40B4-BE49-F238E27FC236}">
                <a16:creationId xmlns:a16="http://schemas.microsoft.com/office/drawing/2014/main" id="{03576F18-7DD8-4BF4-AD48-0E952E8C4F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0" y="2350468"/>
            <a:ext cx="3362036" cy="35055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4814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61B3E-8534-480B-B3C3-EFB1BA57E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oblikovanje površja današnje Slovenije od paleozoika do geološke sedanjosti; trajanje geoloških dob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A0E92CD7-6FDD-4879-9661-AFDCE85D87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964" b="59172"/>
          <a:stretch/>
        </p:blipFill>
        <p:spPr>
          <a:xfrm>
            <a:off x="2297105" y="1825625"/>
            <a:ext cx="6588277" cy="4963672"/>
          </a:xfrm>
        </p:spPr>
      </p:pic>
    </p:spTree>
    <p:extLst>
      <p:ext uri="{BB962C8B-B14F-4D97-AF65-F5344CB8AC3E}">
        <p14:creationId xmlns:p14="http://schemas.microsoft.com/office/powerpoint/2010/main" val="2005842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B8E1C-CF26-4D29-8842-8C6B1A9AC41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b="1" dirty="0"/>
              <a:t>Nastanek površja </a:t>
            </a:r>
            <a:r>
              <a:rPr lang="sl-SI" dirty="0"/>
              <a:t>(U str. 22-24)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5373D-C9C0-4A40-8F81-E820A43389E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lnSpc>
                <a:spcPct val="80000"/>
              </a:lnSpc>
            </a:pPr>
            <a:r>
              <a:rPr lang="sl-SI" dirty="0"/>
              <a:t>1. </a:t>
            </a:r>
            <a:r>
              <a:rPr lang="sl-SI" b="1" dirty="0"/>
              <a:t>Najstarejše zemeljsko geološko obdobje je PREDKAMBRIJ.</a:t>
            </a:r>
          </a:p>
          <a:p>
            <a:pPr lvl="0">
              <a:lnSpc>
                <a:spcPct val="80000"/>
              </a:lnSpc>
            </a:pPr>
            <a:r>
              <a:rPr lang="sl-SI" dirty="0"/>
              <a:t>2. Sledil mu je </a:t>
            </a:r>
            <a:r>
              <a:rPr lang="sl-SI" b="1" dirty="0"/>
              <a:t>stari zemeljski vek ali PALEOZOIK.</a:t>
            </a:r>
          </a:p>
          <a:p>
            <a:pPr lvl="0">
              <a:lnSpc>
                <a:spcPct val="80000"/>
              </a:lnSpc>
            </a:pPr>
            <a:r>
              <a:rPr lang="sl-SI" dirty="0"/>
              <a:t>takrat je bilo površje današnje Slovenije drugačno (</a:t>
            </a:r>
            <a:r>
              <a:rPr lang="sl-SI" b="1" dirty="0"/>
              <a:t>menjavalo se je morje in kopno)</a:t>
            </a:r>
          </a:p>
          <a:p>
            <a:pPr lvl="0">
              <a:lnSpc>
                <a:spcPct val="80000"/>
              </a:lnSpc>
            </a:pPr>
            <a:r>
              <a:rPr lang="sl-SI" dirty="0"/>
              <a:t>3. Tretje geološko obdobje je </a:t>
            </a:r>
            <a:r>
              <a:rPr lang="sl-SI" b="1" dirty="0"/>
              <a:t>srednji zemeljski vek ali MEZOZOIK.</a:t>
            </a:r>
          </a:p>
          <a:p>
            <a:pPr lvl="0">
              <a:lnSpc>
                <a:spcPct val="80000"/>
              </a:lnSpc>
            </a:pPr>
            <a:r>
              <a:rPr lang="sl-SI" b="1" dirty="0"/>
              <a:t>takrat je bilo naše ozemlje del morja </a:t>
            </a:r>
            <a:r>
              <a:rPr lang="sl-SI" b="1" dirty="0" err="1"/>
              <a:t>Tetis</a:t>
            </a:r>
            <a:r>
              <a:rPr lang="sl-SI" b="1" dirty="0"/>
              <a:t> </a:t>
            </a:r>
            <a:r>
              <a:rPr lang="sl-SI" dirty="0"/>
              <a:t>(med Evrazijsko in Afriško litosfersko ploščo)</a:t>
            </a:r>
          </a:p>
          <a:p>
            <a:pPr lvl="0">
              <a:lnSpc>
                <a:spcPct val="80000"/>
              </a:lnSpc>
            </a:pPr>
            <a:r>
              <a:rPr lang="sl-SI" b="1" dirty="0"/>
              <a:t>na dnu morja so se nalagali sedimenti ali usedline </a:t>
            </a:r>
            <a:r>
              <a:rPr lang="sl-SI" dirty="0"/>
              <a:t>(nanosi rek, vetra, okostja in hišice odmrlih morskih organizmov)</a:t>
            </a:r>
          </a:p>
          <a:p>
            <a:pPr lvl="0">
              <a:lnSpc>
                <a:spcPct val="80000"/>
              </a:lnSpc>
            </a:pPr>
            <a:r>
              <a:rPr lang="sl-SI" b="1" dirty="0"/>
              <a:t>iz njih so kasneje nastale sedimentne kamnine </a:t>
            </a:r>
            <a:r>
              <a:rPr lang="sl-SI" dirty="0"/>
              <a:t>(apnenci, dolomiti)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8BA2C-527D-4E7A-808E-906700F709B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EBB20-C3F7-4F2F-B13E-87A7C6F1FA9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70000"/>
              </a:lnSpc>
            </a:pPr>
            <a:r>
              <a:rPr lang="sl-SI" sz="2200" dirty="0"/>
              <a:t>4. Sledi geološko obdobje </a:t>
            </a:r>
            <a:r>
              <a:rPr lang="sl-SI" sz="2200" b="1" dirty="0"/>
              <a:t>novega zemeljskega veka ali KENOZOIK</a:t>
            </a:r>
            <a:r>
              <a:rPr lang="sl-SI" sz="2200" dirty="0"/>
              <a:t>. Ta se </a:t>
            </a:r>
            <a:r>
              <a:rPr lang="sl-SI" sz="2200" b="1" dirty="0"/>
              <a:t>deli na:</a:t>
            </a:r>
          </a:p>
          <a:p>
            <a:pPr lvl="0">
              <a:lnSpc>
                <a:spcPct val="70000"/>
              </a:lnSpc>
            </a:pPr>
            <a:r>
              <a:rPr lang="sl-SI" sz="2200" b="1" dirty="0"/>
              <a:t>a) TERCIAR</a:t>
            </a:r>
          </a:p>
          <a:p>
            <a:pPr lvl="0">
              <a:lnSpc>
                <a:spcPct val="70000"/>
              </a:lnSpc>
            </a:pPr>
            <a:r>
              <a:rPr lang="sl-SI" sz="2200" dirty="0"/>
              <a:t>zaradi približevanja Afriške plošče k Evrazijski in pritiskov iz notranjosti Zemlje </a:t>
            </a:r>
            <a:r>
              <a:rPr lang="sl-SI" sz="2200" b="1" dirty="0"/>
              <a:t>se je </a:t>
            </a:r>
            <a:r>
              <a:rPr lang="sl-SI" sz="2200" b="1" dirty="0" err="1"/>
              <a:t>Tetis</a:t>
            </a:r>
            <a:r>
              <a:rPr lang="sl-SI" sz="2200" b="1" dirty="0"/>
              <a:t> morje začelo umikati oz. njegovo dno se je začelo dvigati in gubati</a:t>
            </a:r>
          </a:p>
          <a:p>
            <a:pPr lvl="0">
              <a:lnSpc>
                <a:spcPct val="70000"/>
              </a:lnSpc>
            </a:pPr>
            <a:r>
              <a:rPr lang="sl-SI" sz="2200" dirty="0"/>
              <a:t>tako </a:t>
            </a:r>
            <a:r>
              <a:rPr lang="sl-SI" sz="2200" b="1" dirty="0"/>
              <a:t>so nastala </a:t>
            </a:r>
            <a:r>
              <a:rPr lang="sl-SI" sz="2200" b="1" dirty="0" err="1"/>
              <a:t>mladonagubana</a:t>
            </a:r>
            <a:r>
              <a:rPr lang="sl-SI" sz="2200" b="1" dirty="0"/>
              <a:t> gorovja v Sloveniji: Alpe in predalpsko hribovje ter Dinarsko gorovje</a:t>
            </a:r>
          </a:p>
          <a:p>
            <a:pPr lvl="0">
              <a:lnSpc>
                <a:spcPct val="70000"/>
              </a:lnSpc>
            </a:pPr>
            <a:r>
              <a:rPr lang="sl-SI" sz="2200" b="1" dirty="0"/>
              <a:t>JZ Slovenija je še pod morjem, V dele Slovenije pa zalije Panonsko morje</a:t>
            </a:r>
          </a:p>
          <a:p>
            <a:pPr lvl="0">
              <a:lnSpc>
                <a:spcPct val="70000"/>
              </a:lnSpc>
            </a:pPr>
            <a:r>
              <a:rPr lang="sl-SI" sz="2200" b="1" dirty="0"/>
              <a:t>na dnu morij so sedimenti ali usedline, iz katerih bodo kasneje nastale sedimentne kamnine </a:t>
            </a:r>
            <a:r>
              <a:rPr lang="sl-SI" sz="2200" dirty="0"/>
              <a:t>peščenjaki, </a:t>
            </a:r>
            <a:r>
              <a:rPr lang="sl-SI" sz="2200" dirty="0" err="1"/>
              <a:t>glinavci</a:t>
            </a:r>
            <a:r>
              <a:rPr lang="sl-SI" sz="2200" dirty="0"/>
              <a:t>, lapor, fliš</a:t>
            </a:r>
          </a:p>
          <a:p>
            <a:pPr lvl="0">
              <a:lnSpc>
                <a:spcPct val="70000"/>
              </a:lnSpc>
            </a:pPr>
            <a:r>
              <a:rPr lang="sl-SI" sz="2200" b="1" dirty="0"/>
              <a:t>ti dve ozemlji se začneta nekoliko kasneje dvigati in gubati (terciarno gričevje </a:t>
            </a:r>
            <a:r>
              <a:rPr lang="sl-SI" sz="2200" b="1" dirty="0" err="1"/>
              <a:t>obsredozemskih</a:t>
            </a:r>
            <a:r>
              <a:rPr lang="sl-SI" sz="2200" b="1" dirty="0"/>
              <a:t> in </a:t>
            </a:r>
            <a:r>
              <a:rPr lang="sl-SI" sz="2200" b="1" dirty="0" err="1"/>
              <a:t>obpanonskih</a:t>
            </a:r>
            <a:r>
              <a:rPr lang="sl-SI" sz="2200" b="1" dirty="0"/>
              <a:t> pokrajin)</a:t>
            </a:r>
          </a:p>
          <a:p>
            <a:pPr lvl="0">
              <a:lnSpc>
                <a:spcPct val="70000"/>
              </a:lnSpc>
            </a:pPr>
            <a:r>
              <a:rPr lang="sl-SI" sz="2200" b="1" dirty="0"/>
              <a:t>ob koncu terciarja </a:t>
            </a:r>
            <a:r>
              <a:rPr lang="sl-SI" sz="2200" dirty="0"/>
              <a:t>se zaradi pritiskov </a:t>
            </a:r>
            <a:r>
              <a:rPr lang="sl-SI" sz="2200" b="1" dirty="0"/>
              <a:t>že nastale Alpe in predalpsko hribovje ter Dinarsko gorovje razlamljajo ob tektonskih prelomih</a:t>
            </a:r>
          </a:p>
          <a:p>
            <a:pPr lvl="0">
              <a:lnSpc>
                <a:spcPct val="70000"/>
              </a:lnSpc>
            </a:pPr>
            <a:r>
              <a:rPr lang="sl-SI" sz="2200" dirty="0"/>
              <a:t>tako </a:t>
            </a:r>
            <a:r>
              <a:rPr lang="sl-SI" sz="2200" b="1" dirty="0"/>
              <a:t>so nastale kotline, planote in kraška polja v teh treh pokrajinah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8D645-932D-44D1-B8BC-417E15707EA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402BB-3362-4D86-864F-CC48D48BBEC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lvl="0"/>
            <a:r>
              <a:rPr lang="sl-SI" sz="2600" b="1" dirty="0"/>
              <a:t>b) KVARTAR</a:t>
            </a:r>
          </a:p>
          <a:p>
            <a:pPr lvl="0"/>
            <a:r>
              <a:rPr lang="sl-SI" sz="2600" dirty="0"/>
              <a:t>je </a:t>
            </a:r>
            <a:r>
              <a:rPr lang="sl-SI" sz="2600" b="1" dirty="0"/>
              <a:t>druga polovica novega zemeljskega veka </a:t>
            </a:r>
            <a:r>
              <a:rPr lang="sl-SI" sz="2600" dirty="0"/>
              <a:t>oz. </a:t>
            </a:r>
            <a:r>
              <a:rPr lang="sl-SI" sz="2600" b="1" dirty="0"/>
              <a:t>geološka sedanjost </a:t>
            </a:r>
            <a:r>
              <a:rPr lang="sl-SI" sz="2600" dirty="0"/>
              <a:t>(del kvartarja imenovan </a:t>
            </a:r>
            <a:r>
              <a:rPr lang="sl-SI" sz="2600" b="1" dirty="0"/>
              <a:t>holocen</a:t>
            </a:r>
            <a:r>
              <a:rPr lang="sl-SI" sz="2600" dirty="0"/>
              <a:t>)</a:t>
            </a:r>
          </a:p>
          <a:p>
            <a:pPr lvl="0"/>
            <a:r>
              <a:rPr lang="sl-SI" sz="2600" dirty="0"/>
              <a:t>na začetku je prišlo do </a:t>
            </a:r>
            <a:r>
              <a:rPr lang="sl-SI" sz="2600" b="1" dirty="0"/>
              <a:t>menjavanja ledenih obdobij in vmesnih otoplitev </a:t>
            </a:r>
            <a:r>
              <a:rPr lang="sl-SI" sz="2600" dirty="0"/>
              <a:t>(del kvartarja imenovan </a:t>
            </a:r>
            <a:r>
              <a:rPr lang="sl-SI" sz="2600" b="1" dirty="0"/>
              <a:t>pleistocen</a:t>
            </a:r>
            <a:r>
              <a:rPr lang="sl-SI" sz="2600" dirty="0"/>
              <a:t>)</a:t>
            </a:r>
          </a:p>
          <a:p>
            <a:pPr lvl="0"/>
            <a:r>
              <a:rPr lang="sl-SI" sz="2600" b="1" dirty="0"/>
              <a:t>snežna meja se je spustila in ledeniki so intenzivno preoblikovali površje zlasti alpskih pokrajin</a:t>
            </a:r>
          </a:p>
          <a:p>
            <a:pPr lvl="0"/>
            <a:r>
              <a:rPr lang="sl-SI" sz="2600" dirty="0"/>
              <a:t>nastale so </a:t>
            </a:r>
            <a:r>
              <a:rPr lang="sl-SI" sz="2600" b="1" dirty="0"/>
              <a:t>oblike ledeniškega površja: priostreni vrhovi in strma pobočja, U doline, kotanje ledeniških jezer, morene, balvani (</a:t>
            </a:r>
            <a:r>
              <a:rPr lang="sl-SI" sz="2600" dirty="0"/>
              <a:t>obravnavali v 7. raz., Srednja Evropa)</a:t>
            </a:r>
            <a:r>
              <a:rPr lang="sl-SI" sz="2600" b="1" dirty="0"/>
              <a:t> </a:t>
            </a:r>
          </a:p>
          <a:p>
            <a:pPr lvl="0"/>
            <a:r>
              <a:rPr lang="sl-SI" sz="2600" b="1" dirty="0"/>
              <a:t>v vmesnih obdobjih otoplitve, kakor tudi danes</a:t>
            </a:r>
            <a:r>
              <a:rPr lang="sl-SI" sz="2600" dirty="0"/>
              <a:t>, pa </a:t>
            </a:r>
            <a:r>
              <a:rPr lang="sl-SI" sz="2600" b="1" dirty="0"/>
              <a:t>reke iz gorskega in hribovitega sveta prinašajo kamnine in jih odlagajo v ravninskem svetu kotlin in ravnin osrednje in V Slovenije </a:t>
            </a:r>
            <a:r>
              <a:rPr lang="sl-SI" sz="2600" dirty="0"/>
              <a:t>(prod, pesek)</a:t>
            </a:r>
          </a:p>
          <a:p>
            <a:pPr lvl="0"/>
            <a:r>
              <a:rPr lang="sl-SI" sz="2600" b="1" dirty="0"/>
              <a:t>v te nanose so reke vrezovale tudi terase (rečne oz. ledeniško-rečne)</a:t>
            </a:r>
          </a:p>
          <a:p>
            <a:pPr lvl="0"/>
            <a:r>
              <a:rPr lang="sl-SI" sz="2600" dirty="0"/>
              <a:t>besedilo in razpredelnica str. 23, DZ vaja 9</a:t>
            </a:r>
          </a:p>
          <a:p>
            <a:pPr lvl="0"/>
            <a:endParaRPr lang="sl-SI" sz="2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944D3-6866-44F8-9CE4-2369606DE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gorski ledenik (primer iz Avstrije, Veliki Klek)</a:t>
            </a:r>
            <a:br>
              <a:rPr lang="sl-SI" sz="1400" dirty="0"/>
            </a:br>
            <a:r>
              <a:rPr lang="sl-SI" sz="1400" dirty="0"/>
              <a:t>obseg poledenitve v času pleistocena</a:t>
            </a:r>
          </a:p>
        </p:txBody>
      </p:sp>
      <p:pic>
        <p:nvPicPr>
          <p:cNvPr id="5" name="Content Placeholder 4" descr="A picture containing outdoor, snow, mountain, sky&#10;&#10;Description automatically generated">
            <a:extLst>
              <a:ext uri="{FF2B5EF4-FFF2-40B4-BE49-F238E27FC236}">
                <a16:creationId xmlns:a16="http://schemas.microsoft.com/office/drawing/2014/main" id="{4979A3EF-129E-4D2B-90D7-CE7E5B0A7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1899467"/>
            <a:ext cx="6120384" cy="3852672"/>
          </a:xfr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6B2BC596-4BD8-4A1D-BD24-15853E229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27" y="1899468"/>
            <a:ext cx="4260269" cy="321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66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50B56-2A11-431F-BB3B-FA1687D92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Planica: primer U doline</a:t>
            </a:r>
            <a:br>
              <a:rPr lang="sl-SI" sz="1400" dirty="0"/>
            </a:br>
            <a:r>
              <a:rPr lang="sl-SI" sz="1400" dirty="0"/>
              <a:t>preoblikovanje rečne V doline preko ledeniške erozije v ledeniško U dolino</a:t>
            </a:r>
          </a:p>
        </p:txBody>
      </p:sp>
      <p:pic>
        <p:nvPicPr>
          <p:cNvPr id="5" name="Content Placeholder 4" descr="A picture containing mountain, outdoor, snow, sky&#10;&#10;Description automatically generated">
            <a:extLst>
              <a:ext uri="{FF2B5EF4-FFF2-40B4-BE49-F238E27FC236}">
                <a16:creationId xmlns:a16="http://schemas.microsoft.com/office/drawing/2014/main" id="{746E023B-459C-4625-A710-FE561E38E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074311"/>
            <a:ext cx="4775200" cy="2450592"/>
          </a:xfrm>
        </p:spPr>
      </p:pic>
      <p:pic>
        <p:nvPicPr>
          <p:cNvPr id="7" name="Picture 6" descr="A picture containing container, box&#10;&#10;Description automatically generated">
            <a:extLst>
              <a:ext uri="{FF2B5EF4-FFF2-40B4-BE49-F238E27FC236}">
                <a16:creationId xmlns:a16="http://schemas.microsoft.com/office/drawing/2014/main" id="{2B58F51B-410C-474D-A4C0-2CC403DAC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4400" y="2106168"/>
            <a:ext cx="5359402" cy="2645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56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88D45-3D5A-4562-998D-622722736B7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sl-SI" b="1" dirty="0"/>
              <a:t>Sile, ki oblikujejo površje </a:t>
            </a:r>
            <a:r>
              <a:rPr lang="sl-SI" dirty="0"/>
              <a:t>(U str. 18,19)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561C5-B36C-427A-A4EE-E57781564653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dirty="0"/>
              <a:t>Te sile delimo na:</a:t>
            </a:r>
          </a:p>
          <a:p>
            <a:pPr lvl="0"/>
            <a:r>
              <a:rPr lang="sl-SI" b="1" dirty="0"/>
              <a:t>notranje</a:t>
            </a:r>
          </a:p>
          <a:p>
            <a:pPr lvl="0"/>
            <a:r>
              <a:rPr lang="sl-SI" b="1" dirty="0"/>
              <a:t>zunanje</a:t>
            </a:r>
          </a:p>
          <a:p>
            <a:pPr lvl="0"/>
            <a:endParaRPr lang="sl-SI" dirty="0"/>
          </a:p>
          <a:p>
            <a:pPr marL="0" lvl="0" indent="0">
              <a:buNone/>
            </a:pPr>
            <a:endParaRPr lang="sl-SI" dirty="0"/>
          </a:p>
          <a:p>
            <a:pPr lvl="0"/>
            <a:endParaRPr lang="sl-SI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83490-33F3-4E2F-A6BD-E31D0E188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primer balvana (dolina Vrat)</a:t>
            </a:r>
          </a:p>
        </p:txBody>
      </p:sp>
      <p:pic>
        <p:nvPicPr>
          <p:cNvPr id="5" name="Content Placeholder 4" descr="A picture containing tree, outdoor, stone, rock&#10;&#10;Description automatically generated">
            <a:extLst>
              <a:ext uri="{FF2B5EF4-FFF2-40B4-BE49-F238E27FC236}">
                <a16:creationId xmlns:a16="http://schemas.microsoft.com/office/drawing/2014/main" id="{38CE3A57-3E4E-4200-A83B-7BC82161F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855" y="2059709"/>
            <a:ext cx="5052289" cy="3971636"/>
          </a:xfrm>
        </p:spPr>
      </p:pic>
    </p:spTree>
    <p:extLst>
      <p:ext uri="{BB962C8B-B14F-4D97-AF65-F5344CB8AC3E}">
        <p14:creationId xmlns:p14="http://schemas.microsoft.com/office/powerpoint/2010/main" val="954394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7CFFE-AE63-49EB-AB11-F4AFC5586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vrezovanje reke v obdobju otoplitve in nastanek rečnih (ledeniško-rečnih) teras</a:t>
            </a:r>
            <a:br>
              <a:rPr lang="sl-SI" sz="1400" dirty="0"/>
            </a:br>
            <a:r>
              <a:rPr lang="sl-SI" sz="1400" dirty="0"/>
              <a:t>terasa v pokrajini (dolina reke Save)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9E13C28E-3668-4909-9230-CF6AA7EA3D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18" y="1825625"/>
            <a:ext cx="4599709" cy="4351338"/>
          </a:xfrm>
        </p:spPr>
      </p:pic>
      <p:pic>
        <p:nvPicPr>
          <p:cNvPr id="7" name="Picture 6" descr="A picture containing grass, outdoor, mountain, tree&#10;&#10;Description automatically generated">
            <a:extLst>
              <a:ext uri="{FF2B5EF4-FFF2-40B4-BE49-F238E27FC236}">
                <a16:creationId xmlns:a16="http://schemas.microsoft.com/office/drawing/2014/main" id="{5336A473-9CC0-477F-B573-377E25A5DB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418" y="1798320"/>
            <a:ext cx="4694384" cy="32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82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D5E4B-3C08-480A-A3A6-314DF5202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primer ledeniškega jezera (Krnsko jezero)</a:t>
            </a:r>
            <a:br>
              <a:rPr lang="sl-SI" sz="1400" dirty="0"/>
            </a:br>
            <a:r>
              <a:rPr lang="sl-SI" sz="1400" dirty="0"/>
              <a:t>primer priostrenih vrhov in strmih pobočij (severna Triglavska stena)</a:t>
            </a:r>
          </a:p>
        </p:txBody>
      </p:sp>
      <p:pic>
        <p:nvPicPr>
          <p:cNvPr id="5" name="Content Placeholder 4" descr="A picture containing mountain, outdoor, sky, nature&#10;&#10;Description automatically generated">
            <a:extLst>
              <a:ext uri="{FF2B5EF4-FFF2-40B4-BE49-F238E27FC236}">
                <a16:creationId xmlns:a16="http://schemas.microsoft.com/office/drawing/2014/main" id="{E8BC5E65-7437-4DD9-B280-F4F58AD23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041" y="2176462"/>
            <a:ext cx="4152900" cy="2743200"/>
          </a:xfrm>
        </p:spPr>
      </p:pic>
      <p:pic>
        <p:nvPicPr>
          <p:cNvPr id="7" name="Picture 6" descr="A picture containing mountain, outdoor, sky, snow&#10;&#10;Description automatically generated">
            <a:extLst>
              <a:ext uri="{FF2B5EF4-FFF2-40B4-BE49-F238E27FC236}">
                <a16:creationId xmlns:a16="http://schemas.microsoft.com/office/drawing/2014/main" id="{7C7B4F60-0645-4632-B458-AF9A3FCE71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86" y="2176462"/>
            <a:ext cx="4289717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569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C2322E-CD8D-4C23-AF33-DDEDA63AE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 Današnje površje Slovenije</a:t>
            </a:r>
            <a:br>
              <a:rPr lang="sl-SI" dirty="0"/>
            </a:br>
            <a:endParaRPr lang="sl-SI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58845-49E2-4B91-9074-82D5A0EE78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b="1" dirty="0"/>
              <a:t>prevladujejo vzpetine različnih nadmorskih višin </a:t>
            </a:r>
            <a:r>
              <a:rPr lang="sl-SI" dirty="0"/>
              <a:t>(</a:t>
            </a:r>
            <a:r>
              <a:rPr lang="sl-SI" b="1" dirty="0"/>
              <a:t>gričevja</a:t>
            </a:r>
            <a:r>
              <a:rPr lang="sl-SI" dirty="0"/>
              <a:t> v mehkejših, manj odpornih kamninah, </a:t>
            </a:r>
            <a:r>
              <a:rPr lang="sl-SI" b="1" dirty="0"/>
              <a:t>hribovja, gorovja</a:t>
            </a:r>
            <a:r>
              <a:rPr lang="sl-SI" dirty="0"/>
              <a:t>)</a:t>
            </a:r>
          </a:p>
          <a:p>
            <a:r>
              <a:rPr lang="sl-SI" b="1" dirty="0"/>
              <a:t>posebna oblika vzpetin so planote </a:t>
            </a:r>
            <a:r>
              <a:rPr lang="sl-SI" dirty="0"/>
              <a:t>(z uravnanim vrhom)</a:t>
            </a:r>
          </a:p>
          <a:p>
            <a:r>
              <a:rPr lang="sl-SI" dirty="0"/>
              <a:t>zlasti </a:t>
            </a:r>
            <a:r>
              <a:rPr lang="sl-SI" b="1" dirty="0"/>
              <a:t>med hribovji in gorovji so vmesne doline in kotline </a:t>
            </a:r>
          </a:p>
          <a:p>
            <a:r>
              <a:rPr lang="sl-SI" b="1" dirty="0"/>
              <a:t>uravnan svet </a:t>
            </a:r>
            <a:r>
              <a:rPr lang="sl-SI" dirty="0"/>
              <a:t>(ravnine, nižine) je </a:t>
            </a:r>
            <a:r>
              <a:rPr lang="sl-SI" b="1" dirty="0"/>
              <a:t>tudi ob velikih rekah V Slovenije in na kraških poljih J Slovenije</a:t>
            </a:r>
          </a:p>
          <a:p>
            <a:r>
              <a:rPr lang="sl-SI" b="1" dirty="0"/>
              <a:t>oblike površja vplivajo na poselitev in gospodarstvo </a:t>
            </a:r>
          </a:p>
          <a:p>
            <a:r>
              <a:rPr lang="sl-SI" dirty="0"/>
              <a:t>zanimivost: povprečna nadmorska višina Slovenije je 580 m</a:t>
            </a:r>
          </a:p>
          <a:p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7390822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B4C30-82C1-4318-93B2-D418C7AB7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gorski svet v alpskih pokrajinah (Z Kamniške Alpe)</a:t>
            </a:r>
            <a:br>
              <a:rPr lang="sl-SI" sz="1400" dirty="0"/>
            </a:br>
            <a:r>
              <a:rPr lang="sl-SI" sz="1400" dirty="0"/>
              <a:t>hribovit svet v predalpskih pokrajinah (Cerkljansko hribovje in Porezen)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30F67E-C995-41AF-A0AD-39C02AD144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2014537"/>
            <a:ext cx="4694379" cy="3590925"/>
          </a:xfrm>
        </p:spPr>
      </p:pic>
      <p:pic>
        <p:nvPicPr>
          <p:cNvPr id="7" name="Picture 6" descr="A picture containing mountain, outdoor, nature, sky&#10;&#10;Description automatically generated">
            <a:extLst>
              <a:ext uri="{FF2B5EF4-FFF2-40B4-BE49-F238E27FC236}">
                <a16:creationId xmlns:a16="http://schemas.microsoft.com/office/drawing/2014/main" id="{02467A08-F1F8-4192-9DE1-DDBF678C9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28" y="2014537"/>
            <a:ext cx="3050306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295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66686-DF0E-4FC9-951F-5D56D51A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uravnani svet Ljubljanske kotline (predalpske pokrajine) obdan s Karavankami in Kamniško-Savinjskimi Alpami</a:t>
            </a:r>
            <a:br>
              <a:rPr lang="sl-SI" sz="1400" dirty="0"/>
            </a:br>
            <a:r>
              <a:rPr lang="sl-SI" sz="1400" dirty="0"/>
              <a:t>uravnani svet Ribniškega kraškega polja v dinarsko-kraških pokrajinah obdan z dinarskimi planotami</a:t>
            </a:r>
          </a:p>
        </p:txBody>
      </p:sp>
      <p:pic>
        <p:nvPicPr>
          <p:cNvPr id="5" name="Content Placeholder 4" descr="A picture containing mountain, outdoor, nature, hill&#10;&#10;Description automatically generated">
            <a:extLst>
              <a:ext uri="{FF2B5EF4-FFF2-40B4-BE49-F238E27FC236}">
                <a16:creationId xmlns:a16="http://schemas.microsoft.com/office/drawing/2014/main" id="{C29214EE-1934-4803-8FA6-E5B0457204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69" y="1849510"/>
            <a:ext cx="5400675" cy="3638550"/>
          </a:xfrm>
        </p:spPr>
      </p:pic>
      <p:pic>
        <p:nvPicPr>
          <p:cNvPr id="7" name="Picture 6" descr="A picture containing nature, valley, highland&#10;&#10;Description automatically generated">
            <a:extLst>
              <a:ext uri="{FF2B5EF4-FFF2-40B4-BE49-F238E27FC236}">
                <a16:creationId xmlns:a16="http://schemas.microsoft.com/office/drawing/2014/main" id="{7257D9E6-443F-489C-9F91-5EC332C63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7891" y="1932998"/>
            <a:ext cx="4675912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25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BED6F-9893-4382-80EF-B52F9E704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flišno gričevje Vrhe (</a:t>
            </a:r>
            <a:r>
              <a:rPr lang="sl-SI" sz="1400" dirty="0" err="1"/>
              <a:t>obsredozemske</a:t>
            </a:r>
            <a:r>
              <a:rPr lang="sl-SI" sz="1400" dirty="0"/>
              <a:t> pokrajine)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9F42D3-6474-4881-BB48-32AC14B28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4656" y="2523014"/>
            <a:ext cx="4742688" cy="2956560"/>
          </a:xfrm>
        </p:spPr>
      </p:pic>
    </p:spTree>
    <p:extLst>
      <p:ext uri="{BB962C8B-B14F-4D97-AF65-F5344CB8AC3E}">
        <p14:creationId xmlns:p14="http://schemas.microsoft.com/office/powerpoint/2010/main" val="11352236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B5E9-B7AF-4885-B061-9F9F2A638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uravnani svet na V Slovenije ob reki Savi (Krško-Brežiško polje)</a:t>
            </a:r>
            <a:br>
              <a:rPr lang="sl-SI" sz="1400" dirty="0"/>
            </a:br>
            <a:r>
              <a:rPr lang="sl-SI" sz="1400" dirty="0"/>
              <a:t>terciarno gričevje na V Slovenije (Jeruzalemske gorice z vinogradi)</a:t>
            </a:r>
            <a:br>
              <a:rPr lang="sl-SI" sz="1400" dirty="0"/>
            </a:br>
            <a:endParaRPr lang="sl-SI" sz="1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0A761A-83C2-4555-BDEA-4633E157C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04" y="1985891"/>
            <a:ext cx="5133975" cy="3476625"/>
          </a:xfrm>
        </p:spPr>
      </p:pic>
      <p:pic>
        <p:nvPicPr>
          <p:cNvPr id="7" name="Picture 6" descr="A picture containing grass, sky, outdoor, tree&#10;&#10;Description automatically generated">
            <a:extLst>
              <a:ext uri="{FF2B5EF4-FFF2-40B4-BE49-F238E27FC236}">
                <a16:creationId xmlns:a16="http://schemas.microsoft.com/office/drawing/2014/main" id="{730A69FA-018A-423E-9998-AABBED473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745" y="1985891"/>
            <a:ext cx="3676073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732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B87B3-57CA-4FED-BD1D-1F7F89EB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866CE-98E9-4E45-8F4F-6E3F46667F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>
                <a:hlinkClick r:id="rId2"/>
              </a:rPr>
              <a:t>https://folio.rokus-klett.si/?credit=GEO9UC&amp;pages=14-15</a:t>
            </a:r>
            <a:r>
              <a:rPr lang="sl-SI" dirty="0"/>
              <a:t> (posnetki preperevanje, oblikovanje površja, ledena doba, digitalna vaja geološko dogajanje v Sloveniji)</a:t>
            </a:r>
          </a:p>
          <a:p>
            <a:r>
              <a:rPr lang="sl-SI" dirty="0">
                <a:hlinkClick r:id="rId3"/>
              </a:rPr>
              <a:t>https://folio.rokus-klett.si/?credit=GEO9DZ&amp;pages=10-11</a:t>
            </a:r>
            <a:r>
              <a:rPr lang="sl-SI" dirty="0"/>
              <a:t> (digitalna vaja površinske oblike splošno in posnetek Bohinjski ledenik)</a:t>
            </a:r>
          </a:p>
        </p:txBody>
      </p:sp>
    </p:spTree>
    <p:extLst>
      <p:ext uri="{BB962C8B-B14F-4D97-AF65-F5344CB8AC3E}">
        <p14:creationId xmlns:p14="http://schemas.microsoft.com/office/powerpoint/2010/main" val="3640979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14232-4641-4BEB-9D0A-D95E3F2306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73E6F-E095-4FE1-895F-7BA216AC131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b="1" dirty="0"/>
              <a:t>1. Notranje sile </a:t>
            </a:r>
            <a:r>
              <a:rPr lang="sl-SI" dirty="0"/>
              <a:t>(skice str. 18)</a:t>
            </a:r>
          </a:p>
          <a:p>
            <a:pPr lvl="0"/>
            <a:r>
              <a:rPr lang="sl-SI" dirty="0"/>
              <a:t>delujejo </a:t>
            </a:r>
            <a:r>
              <a:rPr lang="sl-SI" b="1" dirty="0"/>
              <a:t>iz notranjosti Zemlje</a:t>
            </a:r>
          </a:p>
          <a:p>
            <a:pPr lvl="0"/>
            <a:r>
              <a:rPr lang="sl-SI" dirty="0"/>
              <a:t>praviloma </a:t>
            </a:r>
            <a:r>
              <a:rPr lang="sl-SI" b="1" dirty="0"/>
              <a:t>površje zvišujejo</a:t>
            </a:r>
          </a:p>
          <a:p>
            <a:pPr lvl="0"/>
            <a:r>
              <a:rPr lang="sl-SI" b="1" dirty="0"/>
              <a:t>povzročajo vulkansko delovanje in potrese </a:t>
            </a:r>
            <a:r>
              <a:rPr lang="sl-SI" dirty="0"/>
              <a:t>(stik litosferskih plošč oz. njihovo premikanje)</a:t>
            </a:r>
          </a:p>
          <a:p>
            <a:pPr lvl="0"/>
            <a:r>
              <a:rPr lang="sl-SI" dirty="0"/>
              <a:t>prav tako </a:t>
            </a:r>
            <a:r>
              <a:rPr lang="sl-SI" b="1" dirty="0"/>
              <a:t>povzročajo tektonsko delovanje: gubanje, prelamljanje in ugrezanje površja</a:t>
            </a:r>
          </a:p>
          <a:p>
            <a:pPr lvl="0"/>
            <a:r>
              <a:rPr lang="sl-SI" dirty="0"/>
              <a:t>tako </a:t>
            </a:r>
            <a:r>
              <a:rPr lang="sl-SI" b="1" dirty="0"/>
              <a:t>so nastala visokogorja, hribovja in gričevja oz. kotline, kraška polja in planote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21B78-2CDF-4EA8-8EB4-6BDA0AF90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gubanje površja</a:t>
            </a:r>
            <a:br>
              <a:rPr lang="sl-SI" sz="1400" dirty="0"/>
            </a:br>
            <a:r>
              <a:rPr lang="sl-SI" sz="1400" dirty="0"/>
              <a:t>prelamljanje površja</a:t>
            </a:r>
            <a:br>
              <a:rPr lang="sl-SI" sz="1400" dirty="0"/>
            </a:br>
            <a:r>
              <a:rPr lang="sl-SI" sz="1400" dirty="0"/>
              <a:t>nastanek kotline s tektonskim ugrezanjem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16727-60D2-472A-B48F-F03D726B8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69" y="2552700"/>
            <a:ext cx="3171825" cy="192700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5638D9-DD52-43B9-9F43-EBE22915FB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865" y="2552699"/>
            <a:ext cx="3171825" cy="1907959"/>
          </a:xfrm>
          <a:prstGeom prst="rect">
            <a:avLst/>
          </a:prstGeom>
        </p:spPr>
      </p:pic>
      <p:pic>
        <p:nvPicPr>
          <p:cNvPr id="9" name="Picture 8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5E27F87F-1C00-40A5-9CD9-47DA3A9D6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850" y="2571749"/>
            <a:ext cx="3162300" cy="1907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9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5D490-77F9-4545-8E4E-B37229C3A4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l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1FC48-BD36-4BFB-80FD-BC00C09809C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>
              <a:lnSpc>
                <a:spcPct val="80000"/>
              </a:lnSpc>
            </a:pPr>
            <a:r>
              <a:rPr lang="sl-SI" sz="2600" b="1" dirty="0"/>
              <a:t>2. Zunanje sile</a:t>
            </a:r>
          </a:p>
          <a:p>
            <a:pPr lvl="0">
              <a:lnSpc>
                <a:spcPct val="80000"/>
              </a:lnSpc>
            </a:pPr>
            <a:r>
              <a:rPr lang="sl-SI" sz="2600" dirty="0"/>
              <a:t>izvirajo zunaj Zemlje (delovanje Sonca in vpliv na podnebje na Zemlji)</a:t>
            </a:r>
          </a:p>
          <a:p>
            <a:pPr lvl="0">
              <a:lnSpc>
                <a:spcPct val="80000"/>
              </a:lnSpc>
            </a:pPr>
            <a:r>
              <a:rPr lang="sl-SI" sz="2600" dirty="0"/>
              <a:t>tako prihaja do temperaturnih razlik, delovanja vetra, vode</a:t>
            </a:r>
          </a:p>
          <a:p>
            <a:pPr lvl="0">
              <a:lnSpc>
                <a:spcPct val="80000"/>
              </a:lnSpc>
            </a:pPr>
            <a:r>
              <a:rPr lang="sl-SI" sz="2600" dirty="0"/>
              <a:t>te sile </a:t>
            </a:r>
            <a:r>
              <a:rPr lang="sl-SI" sz="2600" b="1" dirty="0"/>
              <a:t>zemeljsko površje znižujejo</a:t>
            </a:r>
          </a:p>
          <a:p>
            <a:pPr lvl="0">
              <a:lnSpc>
                <a:spcPct val="80000"/>
              </a:lnSpc>
            </a:pPr>
            <a:r>
              <a:rPr lang="sl-SI" sz="2600" dirty="0"/>
              <a:t>najprej gre za </a:t>
            </a:r>
            <a:r>
              <a:rPr lang="sl-SI" sz="2600" b="1" dirty="0"/>
              <a:t>preperevanje kamnin, ločimo:</a:t>
            </a:r>
          </a:p>
          <a:p>
            <a:pPr lvl="0">
              <a:lnSpc>
                <a:spcPct val="80000"/>
              </a:lnSpc>
            </a:pPr>
            <a:r>
              <a:rPr lang="sl-SI" sz="2600" b="1" dirty="0"/>
              <a:t>a) mehansko preperevanje </a:t>
            </a:r>
            <a:r>
              <a:rPr lang="sl-SI" sz="2600" dirty="0"/>
              <a:t>(npr. v gorah in puščavah): zaradi velikih dnevnih temperaturnih razlik se razgaljena kamnina podnevi razteza, ponoči krči in začne hitro razpadati v drobir</a:t>
            </a:r>
          </a:p>
          <a:p>
            <a:pPr lvl="0">
              <a:lnSpc>
                <a:spcPct val="80000"/>
              </a:lnSpc>
            </a:pPr>
            <a:r>
              <a:rPr lang="sl-SI" sz="2600" b="1" dirty="0"/>
              <a:t>b) kemično preperevanje </a:t>
            </a:r>
            <a:r>
              <a:rPr lang="sl-SI" sz="2600" dirty="0"/>
              <a:t>(npr. na apnencih): voda in ogljikov dioksid iz zraka se spojita v ogljikovo kislino, ki kamnino preoblikuje (kraški pojavi)</a:t>
            </a:r>
          </a:p>
          <a:p>
            <a:pPr lvl="0">
              <a:lnSpc>
                <a:spcPct val="80000"/>
              </a:lnSpc>
            </a:pPr>
            <a:r>
              <a:rPr lang="sl-SI" sz="2600" b="1" dirty="0"/>
              <a:t>c) biološko preperevanje</a:t>
            </a:r>
            <a:r>
              <a:rPr lang="sl-SI" sz="2600" dirty="0"/>
              <a:t>: npr. korenine drevesa razlamljajo kamnino in ta se začne drobiti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334A-78E3-4A2B-B81C-269295083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mehansko preperevanje v gorah zaradi ledu v razpokah</a:t>
            </a:r>
            <a:br>
              <a:rPr lang="sl-SI" sz="1400" dirty="0"/>
            </a:br>
            <a:r>
              <a:rPr lang="sl-SI" sz="1400" dirty="0"/>
              <a:t>biološko preperevanje zaradi korenin drevesa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A0DDE6-AE26-438F-8A53-A3D05EBC04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30" y="2042160"/>
            <a:ext cx="5025505" cy="2890897"/>
          </a:xfrm>
        </p:spPr>
      </p:pic>
      <p:pic>
        <p:nvPicPr>
          <p:cNvPr id="7" name="Picture 6" descr="A picture containing outdoor, tree, grass, plant&#10;&#10;Description automatically generated">
            <a:extLst>
              <a:ext uri="{FF2B5EF4-FFF2-40B4-BE49-F238E27FC236}">
                <a16:creationId xmlns:a16="http://schemas.microsoft.com/office/drawing/2014/main" id="{E5FF9D72-5ADD-41E2-94F9-BD730B856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673" y="2042159"/>
            <a:ext cx="3925453" cy="289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853DC-0A5F-43A7-86F7-9442BCDBE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območje kemičnega preperevanja na apnencih v Sloveniji</a:t>
            </a:r>
            <a:br>
              <a:rPr lang="sl-SI" sz="1400" dirty="0"/>
            </a:br>
            <a:r>
              <a:rPr lang="sl-SI" sz="1400" dirty="0"/>
              <a:t>posledica mehanskega preperevanja v Alpah (melišča)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FC9D4CB7-7142-4C65-9225-1E64E5520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3" y="1825625"/>
            <a:ext cx="5701142" cy="4351338"/>
          </a:xfrm>
        </p:spPr>
      </p:pic>
      <p:pic>
        <p:nvPicPr>
          <p:cNvPr id="7" name="Picture 6" descr="A picture containing mountain, outdoor, nature&#10;&#10;Description automatically generated">
            <a:extLst>
              <a:ext uri="{FF2B5EF4-FFF2-40B4-BE49-F238E27FC236}">
                <a16:creationId xmlns:a16="http://schemas.microsoft.com/office/drawing/2014/main" id="{BF711506-17F5-4CDD-AB5C-9D41773789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8799" y="1825625"/>
            <a:ext cx="44449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406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57ACB-030F-4524-B22C-0F4E9586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kemično preperevanje: na apnencu, površje z žlebiči, površje s škrapljami</a:t>
            </a:r>
          </a:p>
        </p:txBody>
      </p:sp>
      <p:pic>
        <p:nvPicPr>
          <p:cNvPr id="5" name="Content Placeholder 4" descr="A picture containing outdoor, mountain, sky, rock&#10;&#10;Description automatically generated">
            <a:extLst>
              <a:ext uri="{FF2B5EF4-FFF2-40B4-BE49-F238E27FC236}">
                <a16:creationId xmlns:a16="http://schemas.microsoft.com/office/drawing/2014/main" id="{2792C66F-27A8-4CAD-AF7E-75C7327C8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48" y="2456688"/>
            <a:ext cx="4017264" cy="2596896"/>
          </a:xfrm>
        </p:spPr>
      </p:pic>
      <p:pic>
        <p:nvPicPr>
          <p:cNvPr id="7" name="Picture 6" descr="A picture containing sky, outdoor, snow, nature&#10;&#10;Description automatically generated">
            <a:extLst>
              <a:ext uri="{FF2B5EF4-FFF2-40B4-BE49-F238E27FC236}">
                <a16:creationId xmlns:a16="http://schemas.microsoft.com/office/drawing/2014/main" id="{821AB4EC-729E-4F20-B772-BADE8BCB4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406" y="2456688"/>
            <a:ext cx="2968752" cy="2573990"/>
          </a:xfrm>
          <a:prstGeom prst="rect">
            <a:avLst/>
          </a:prstGeom>
        </p:spPr>
      </p:pic>
      <p:pic>
        <p:nvPicPr>
          <p:cNvPr id="9" name="Picture 8" descr="A picture containing outdoor, sky, mountain, rock&#10;&#10;Description automatically generated">
            <a:extLst>
              <a:ext uri="{FF2B5EF4-FFF2-40B4-BE49-F238E27FC236}">
                <a16:creationId xmlns:a16="http://schemas.microsoft.com/office/drawing/2014/main" id="{7A02D120-B449-44F0-BDCB-57AA010A8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164" y="2456687"/>
            <a:ext cx="2567708" cy="2573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11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1DC58-2765-4F4E-99AC-537C7C83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l-SI" sz="1400" dirty="0"/>
              <a:t>kemično preperevanja in posledice: lehnjakovi pragovi na Krki, kraško polje s presihajočim Petelinjim jezerom pri Pivki</a:t>
            </a:r>
          </a:p>
        </p:txBody>
      </p:sp>
      <p:pic>
        <p:nvPicPr>
          <p:cNvPr id="5" name="Content Placeholder 4" descr="A picture containing tree, outdoor, water, nature&#10;&#10;Description automatically generated">
            <a:extLst>
              <a:ext uri="{FF2B5EF4-FFF2-40B4-BE49-F238E27FC236}">
                <a16:creationId xmlns:a16="http://schemas.microsoft.com/office/drawing/2014/main" id="{792299F9-9FE6-43B3-BAD7-3BB652523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49" y="2088645"/>
            <a:ext cx="5133975" cy="3400425"/>
          </a:xfrm>
        </p:spPr>
      </p:pic>
      <p:pic>
        <p:nvPicPr>
          <p:cNvPr id="7" name="Picture 6" descr="A picture containing grass, mountain, outdoor, sky&#10;&#10;Description automatically generated">
            <a:extLst>
              <a:ext uri="{FF2B5EF4-FFF2-40B4-BE49-F238E27FC236}">
                <a16:creationId xmlns:a16="http://schemas.microsoft.com/office/drawing/2014/main" id="{AEAB78F0-0D91-4369-838D-48036948F4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36" y="2083882"/>
            <a:ext cx="4334167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23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1158</Words>
  <Application>Microsoft Office PowerPoint</Application>
  <PresentationFormat>Widescreen</PresentationFormat>
  <Paragraphs>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POVRŠJE SLOVENIJE</vt:lpstr>
      <vt:lpstr>Sile, ki oblikujejo površje (U str. 18,19)</vt:lpstr>
      <vt:lpstr>PowerPoint Presentation</vt:lpstr>
      <vt:lpstr>gubanje površja prelamljanje površja nastanek kotline s tektonskim ugrezanjem</vt:lpstr>
      <vt:lpstr>PowerPoint Presentation</vt:lpstr>
      <vt:lpstr>mehansko preperevanje v gorah zaradi ledu v razpokah biološko preperevanje zaradi korenin drevesa</vt:lpstr>
      <vt:lpstr>območje kemičnega preperevanja na apnencih v Sloveniji posledica mehanskega preperevanja v Alpah (melišča)</vt:lpstr>
      <vt:lpstr>kemično preperevanje: na apnencu, površje z žlebiči, površje s škrapljami</vt:lpstr>
      <vt:lpstr>kemično preperevanja in posledice: lehnjakovi pragovi na Krki, kraško polje s presihajočim Petelinjim jezerom pri Pivki</vt:lpstr>
      <vt:lpstr>PowerPoint Presentation</vt:lpstr>
      <vt:lpstr>gubanju gorovij (delovanje notranjih sil) sledi zniževanje gorovij (delovanje zunanjih sil oz. erozija) smer delovanja zunanjih sil oz. erozije v gorah in nastanek dolin</vt:lpstr>
      <vt:lpstr>Strunjanski klifi: primer erozije morja in plaža pod njimi (primer akumulacije morja) skica delovanja morske erozije in akumulacije</vt:lpstr>
      <vt:lpstr>primer akumulacije reke (odlaganje peska in proda ob Soči) in primer rečne erozije (korita) primer erozije v gorah (odnašanje razpadle kamnine po pobočjih navzdol)</vt:lpstr>
      <vt:lpstr>oblikovanje površja današnje Slovenije od paleozoika do geološke sedanjosti; trajanje geoloških dob</vt:lpstr>
      <vt:lpstr>Nastanek površja (U str. 22-24)</vt:lpstr>
      <vt:lpstr>PowerPoint Presentation</vt:lpstr>
      <vt:lpstr>PowerPoint Presentation</vt:lpstr>
      <vt:lpstr>gorski ledenik (primer iz Avstrije, Veliki Klek) obseg poledenitve v času pleistocena</vt:lpstr>
      <vt:lpstr>Planica: primer U doline preoblikovanje rečne V doline preko ledeniške erozije v ledeniško U dolino</vt:lpstr>
      <vt:lpstr>primer balvana (dolina Vrat)</vt:lpstr>
      <vt:lpstr>vrezovanje reke v obdobju otoplitve in nastanek rečnih (ledeniško-rečnih) teras terasa v pokrajini (dolina reke Save)</vt:lpstr>
      <vt:lpstr>primer ledeniškega jezera (Krnsko jezero) primer priostrenih vrhov in strmih pobočij (severna Triglavska stena)</vt:lpstr>
      <vt:lpstr> Današnje površje Slovenije </vt:lpstr>
      <vt:lpstr>gorski svet v alpskih pokrajinah (Z Kamniške Alpe) hribovit svet v predalpskih pokrajinah (Cerkljansko hribovje in Porezen)</vt:lpstr>
      <vt:lpstr>uravnani svet Ljubljanske kotline (predalpske pokrajine) obdan s Karavankami in Kamniško-Savinjskimi Alpami uravnani svet Ribniškega kraškega polja v dinarsko-kraških pokrajinah obdan z dinarskimi planotami</vt:lpstr>
      <vt:lpstr>flišno gričevje Vrhe (obsredozemske pokrajine)</vt:lpstr>
      <vt:lpstr>uravnani svet na V Slovenije ob reki Savi (Krško-Brežiško polje) terciarno gričevje na V Slovenije (Jeruzalemske gorice z vinogradi)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POVRŠJE SLOVENIJE</dc:title>
  <dc:creator>Edo</dc:creator>
  <cp:lastModifiedBy>Marjana Makarovič Košnjek</cp:lastModifiedBy>
  <cp:revision>6</cp:revision>
  <dcterms:created xsi:type="dcterms:W3CDTF">2020-02-27T05:17:58Z</dcterms:created>
  <dcterms:modified xsi:type="dcterms:W3CDTF">2021-02-14T18:58:01Z</dcterms:modified>
</cp:coreProperties>
</file>